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162" y="-12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7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59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91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97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79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1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41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76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25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28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0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428A-009B-41EF-AC39-B5D309D8F21C}" type="datetimeFigureOut">
              <a:rPr lang="ko-KR" altLang="en-US" smtClean="0"/>
              <a:pPr/>
              <a:t>2019-01-23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49A2-5EAA-41A5-B9B0-9830BFE5D7F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25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맑은 고딕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8479" y="155514"/>
            <a:ext cx="6557963" cy="88329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맑은 고딕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13" y="323528"/>
            <a:ext cx="39290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lang="ko-KR" altLang="en-US"/>
            </a:pPr>
            <a:r>
              <a:rPr lang="ko-KR" altLang="en-US" sz="2400" b="1" dirty="0" smtClean="0">
                <a:solidFill>
                  <a:srgbClr val="00206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사단법인 한국마케팅협회</a:t>
            </a:r>
            <a:endParaRPr lang="en-US" altLang="ko-KR" sz="2400" b="1" i="0" u="none" dirty="0" smtClean="0">
              <a:solidFill>
                <a:srgbClr val="00206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dist">
              <a:defRPr lang="ko-KR" altLang="en-US"/>
            </a:pPr>
            <a:r>
              <a:rPr lang="ko-KR" altLang="ko-KR" sz="4000" b="1" i="0" u="none" dirty="0" smtClean="0">
                <a:solidFill>
                  <a:srgbClr val="00206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會員加入申請書</a:t>
            </a:r>
            <a:endParaRPr lang="ko-KR" altLang="ko-KR" sz="4000" b="1" i="0" u="none" dirty="0">
              <a:solidFill>
                <a:srgbClr val="00206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4730"/>
              </p:ext>
            </p:extLst>
          </p:nvPr>
        </p:nvGraphicFramePr>
        <p:xfrm>
          <a:off x="518012" y="1502679"/>
          <a:ext cx="5808416" cy="5582049"/>
        </p:xfrm>
        <a:graphic>
          <a:graphicData uri="http://schemas.openxmlformats.org/drawingml/2006/table">
            <a:tbl>
              <a:tblPr firstRow="1" bandRow="1"/>
              <a:tblGrid>
                <a:gridCol w="78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864"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ko-KR" sz="1000" b="0" i="0" u="non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회 사 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ko-KR" sz="10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  </a:t>
                      </a:r>
                      <a:endParaRPr lang="ko-KR" altLang="ko-KR" sz="10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>
                    <a:lnL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j-lt"/>
                        </a:rPr>
                        <a:t>매    출</a:t>
                      </a:r>
                      <a:endParaRPr lang="ko-KR" altLang="en-US" sz="10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smtClean="0"/>
                        <a:t>전년 기준</a:t>
                      </a:r>
                      <a:r>
                        <a:rPr lang="en-US" altLang="ko-KR" sz="800" dirty="0" smtClean="0"/>
                        <a:t>)</a:t>
                      </a: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1100" dirty="0" smtClean="0"/>
                        <a:t>억 원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37">
                <a:tc rowSpan="2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ko-KR" sz="1000" b="0" i="0" u="non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주   </a:t>
                      </a:r>
                      <a:r>
                        <a:rPr lang="ko-KR" altLang="ko-KR" sz="10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소</a:t>
                      </a: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gridSpan="4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>
                    <a:lnL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해외사업장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소  재  지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3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endParaRPr lang="ko-KR" altLang="ko-KR" sz="500" b="0" i="0" u="none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창립기념일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r>
                        <a:rPr lang="en-US" altLang="ko-KR" sz="5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*</a:t>
                      </a:r>
                      <a:r>
                        <a:rPr lang="ko-KR" altLang="en-US" sz="5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우편수령을 위하여 </a:t>
                      </a:r>
                      <a:endParaRPr lang="en-US" altLang="ko-KR" sz="500" b="0" i="0" u="none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r>
                        <a:rPr lang="ko-KR" altLang="en-US" sz="5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정확히 기재합니다</a:t>
                      </a:r>
                      <a:endParaRPr lang="ko-KR" altLang="ko-KR" sz="500" b="0" i="0" u="none" dirty="0">
                        <a:solidFill>
                          <a:schemeClr val="bg1">
                            <a:lumMod val="75000"/>
                          </a:schemeClr>
                        </a:solidFill>
                        <a:latin typeface="맑은 고딕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03"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ko-KR" sz="1000" b="0" i="0" u="non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회원구분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>
                    <a:lnL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추천인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051">
                <a:tc rowSpan="6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12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활동</a:t>
                      </a:r>
                      <a:endParaRPr lang="en-US" altLang="ko-KR" sz="12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2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회원</a:t>
                      </a:r>
                      <a:endParaRPr lang="en-US" altLang="ko-KR" sz="12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900" b="0" i="0" u="none" kern="12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+mn-cs"/>
                        </a:rPr>
                        <a:t>참가</a:t>
                      </a:r>
                      <a:endParaRPr lang="en-US" altLang="ko-KR" sz="900" b="0" i="0" u="none" kern="1200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+mn-cs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900" b="0" i="0" u="none" kern="12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+mn-cs"/>
                        </a:rPr>
                        <a:t>회원</a:t>
                      </a:r>
                      <a:endParaRPr lang="en-US" altLang="ko-KR" sz="900" b="0" i="0" u="none" kern="1200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성  명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연락처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0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직  위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err="1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이메일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051">
                <a:tc vMerge="1">
                  <a:txBody>
                    <a:bodyPr/>
                    <a:lstStyle/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>
                    <a:lnL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900" b="0" i="0" u="none" kern="12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+mn-cs"/>
                        </a:rPr>
                        <a:t>실무책임</a:t>
                      </a:r>
                      <a:endParaRPr lang="ko-KR" altLang="ko-KR" sz="900" b="0" i="0" u="none" kern="120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성  명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연락처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0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직  위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이메일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051">
                <a:tc vMerge="1">
                  <a:txBody>
                    <a:bodyPr/>
                    <a:lstStyle/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>
                    <a:lnL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3810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900" b="0" i="0" u="none" kern="12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+mn-cs"/>
                        </a:rPr>
                        <a:t>연락</a:t>
                      </a:r>
                      <a:endParaRPr lang="en-US" altLang="ko-KR" sz="900" b="0" i="0" u="none" kern="1200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+mn-cs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900" b="0" i="0" u="none" kern="1200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+mn-cs"/>
                        </a:rPr>
                        <a:t>담당</a:t>
                      </a:r>
                      <a:endParaRPr lang="ko-KR" altLang="ko-KR" sz="900" b="0" i="0" u="none" kern="1200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성  명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연락처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0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직  위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lang="ko-KR" altLang="en-US"/>
                      </a:pPr>
                      <a:r>
                        <a:rPr lang="ko-KR" altLang="en-US" sz="800" b="0" i="0" u="none" dirty="0" err="1" smtClean="0">
                          <a:solidFill>
                            <a:srgbClr val="000000"/>
                          </a:solidFill>
                          <a:latin typeface="돋움"/>
                          <a:ea typeface="맑은 고딕"/>
                        </a:rPr>
                        <a:t>이메일</a:t>
                      </a:r>
                      <a:endParaRPr lang="ko-KR" altLang="ko-KR" sz="800" b="0" i="0" u="none" dirty="0">
                        <a:solidFill>
                          <a:srgbClr val="000000"/>
                        </a:solidFill>
                        <a:latin typeface="돋움"/>
                        <a:ea typeface="맑은 고딕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637">
                <a:tc gridSpan="2">
                  <a:txBody>
                    <a:bodyPr/>
                    <a:lstStyle/>
                    <a:p>
                      <a:pPr marL="0" indent="0" algn="l">
                        <a:buNone/>
                        <a:defRPr lang="ko-KR" altLang="en-US"/>
                      </a:pP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1. 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마케팅관심분야</a:t>
                      </a: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r>
                        <a:rPr lang="en-US" altLang="ko-KR" sz="8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    (</a:t>
                      </a:r>
                      <a:r>
                        <a:rPr lang="ko-KR" altLang="en-US" sz="8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복수응답가능</a:t>
                      </a:r>
                      <a:r>
                        <a:rPr lang="en-US" altLang="ko-KR" sz="800" b="0" i="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마케팅 전략  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1000" b="0" i="0" u="none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="0" i="0" u="none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신사업개발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신상품개발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 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디지털마케팅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</a:t>
                      </a: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ko-KR" altLang="en-US"/>
                      </a:pP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글로벌마케팅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  유통혁신   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) 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기타분야   </a:t>
                      </a: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                             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800" b="0" i="0" u="non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6365">
                <a:tc gridSpan="4">
                  <a:txBody>
                    <a:bodyPr/>
                    <a:lstStyle/>
                    <a:p>
                      <a:pPr marL="0" indent="0" algn="l">
                        <a:buNone/>
                        <a:defRPr lang="ko-KR" altLang="en-US"/>
                      </a:pP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2. 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주요사업소개</a:t>
                      </a: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>
                        <a:buNone/>
                        <a:defRPr lang="ko-KR" altLang="en-US"/>
                      </a:pPr>
                      <a:r>
                        <a:rPr lang="en-US" altLang="ko-KR" sz="10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3. </a:t>
                      </a:r>
                      <a:r>
                        <a:rPr lang="ko-KR" altLang="en-US" sz="1000" b="0" i="0" u="none" dirty="0" smtClean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가장 해결하고 싶은 마케팅 과제</a:t>
                      </a: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 marL="0" indent="0" algn="l">
                        <a:buNone/>
                        <a:defRPr lang="ko-KR" altLang="en-US"/>
                      </a:pPr>
                      <a:endParaRPr lang="en-US" altLang="ko-KR" sz="1000" b="0" i="0" u="none" dirty="0" smtClean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3402" y="7084729"/>
            <a:ext cx="5004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lang="ko-KR" altLang="en-US"/>
            </a:pPr>
            <a:r>
              <a:rPr lang="ko-KR" altLang="ko-KR" sz="1200" b="1" i="0" u="none" dirty="0">
                <a:solidFill>
                  <a:srgbClr val="000000"/>
                </a:solidFill>
                <a:latin typeface="맑은 고딕"/>
                <a:ea typeface="맑은 고딕"/>
              </a:rPr>
              <a:t>위와 같이 “한국마케팅협회”의 회원으로서 활동하고자 신청합니다.</a:t>
            </a:r>
          </a:p>
          <a:p>
            <a:pPr algn="r">
              <a:defRPr lang="ko-KR" altLang="en-US"/>
            </a:pPr>
            <a:r>
              <a:rPr lang="ko-KR" altLang="ko-KR" sz="1200" b="1" i="0" u="none" dirty="0">
                <a:solidFill>
                  <a:srgbClr val="000000"/>
                </a:solidFill>
                <a:latin typeface="돋움"/>
                <a:ea typeface="맑은 고딕"/>
              </a:rPr>
              <a:t>  </a:t>
            </a:r>
          </a:p>
          <a:p>
            <a:pPr algn="r">
              <a:defRPr lang="ko-KR" altLang="en-US"/>
            </a:pPr>
            <a:r>
              <a:rPr lang="ko-KR" altLang="ko-KR" sz="1200" b="1" i="0" u="sng" dirty="0" smtClean="0">
                <a:solidFill>
                  <a:srgbClr val="000000"/>
                </a:solidFill>
                <a:latin typeface="맑은 고딕"/>
                <a:ea typeface="맑은 고딕"/>
              </a:rPr>
              <a:t>20</a:t>
            </a:r>
            <a:r>
              <a:rPr lang="en-US" altLang="ko-KR" sz="1200" b="1" u="sng" dirty="0" smtClean="0">
                <a:solidFill>
                  <a:srgbClr val="000000"/>
                </a:solidFill>
                <a:latin typeface="맑은 고딕"/>
                <a:ea typeface="맑은 고딕"/>
              </a:rPr>
              <a:t>1 </a:t>
            </a:r>
            <a:r>
              <a:rPr lang="ko-KR" altLang="ko-KR" sz="1200" b="1" i="0" u="sng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ko-KR" altLang="ko-KR" sz="1200" b="1" i="0" u="sng" dirty="0">
                <a:solidFill>
                  <a:srgbClr val="000000"/>
                </a:solidFill>
                <a:latin typeface="맑은 고딕"/>
                <a:ea typeface="맑은 고딕"/>
              </a:rPr>
              <a:t>년      월      일</a:t>
            </a:r>
          </a:p>
          <a:p>
            <a:pPr algn="r">
              <a:defRPr lang="ko-KR" altLang="en-US"/>
            </a:pPr>
            <a:r>
              <a:rPr lang="ko-KR" altLang="ko-KR" sz="1200" b="1" i="0" u="none" dirty="0">
                <a:solidFill>
                  <a:srgbClr val="000000"/>
                </a:solidFill>
                <a:latin typeface="돋움"/>
                <a:ea typeface="맑은 고딕"/>
              </a:rPr>
              <a:t>  </a:t>
            </a:r>
          </a:p>
          <a:p>
            <a:pPr algn="r">
              <a:defRPr lang="ko-KR" altLang="en-US"/>
            </a:pPr>
            <a:r>
              <a:rPr lang="ko-KR" altLang="ko-KR" sz="1200" b="1" i="0" u="none" dirty="0">
                <a:solidFill>
                  <a:srgbClr val="000000"/>
                </a:solidFill>
                <a:latin typeface="돋움"/>
                <a:ea typeface="맑은 고딕"/>
              </a:rPr>
              <a:t>                                             </a:t>
            </a:r>
            <a:r>
              <a:rPr lang="ko-KR" altLang="ko-KR" sz="1200" b="1" i="0" u="sng" dirty="0">
                <a:solidFill>
                  <a:srgbClr val="000000"/>
                </a:solidFill>
                <a:latin typeface="맑은 고딕"/>
                <a:ea typeface="맑은 고딕"/>
              </a:rPr>
              <a:t>대표자               (인)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-25401" y="8731810"/>
            <a:ext cx="6858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ko-KR" altLang="en-US" sz="800" b="1" dirty="0">
                <a:solidFill>
                  <a:srgbClr val="000000"/>
                </a:solidFill>
              </a:rPr>
              <a:t> </a:t>
            </a:r>
            <a:r>
              <a:rPr lang="ko-KR" altLang="en-US" sz="700" b="1" dirty="0" smtClean="0">
                <a:solidFill>
                  <a:srgbClr val="000000"/>
                </a:solidFill>
              </a:rPr>
              <a:t>본 신청서를 기입 후 사업자등록증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,</a:t>
            </a:r>
            <a:r>
              <a:rPr lang="ko-KR" altLang="en-US" sz="700" b="1" dirty="0" smtClean="0">
                <a:solidFill>
                  <a:srgbClr val="000000"/>
                </a:solidFill>
              </a:rPr>
              <a:t> 기업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CI , </a:t>
            </a:r>
            <a:r>
              <a:rPr lang="ko-KR" altLang="en-US" sz="700" b="1" dirty="0" smtClean="0">
                <a:solidFill>
                  <a:srgbClr val="000000"/>
                </a:solidFill>
              </a:rPr>
              <a:t>대표자 약력 및 사진을 송부해주시기 바랍니다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. (</a:t>
            </a:r>
            <a:r>
              <a:rPr lang="ko-KR" altLang="ko-KR" sz="700" b="1" dirty="0" smtClean="0">
                <a:solidFill>
                  <a:srgbClr val="000000"/>
                </a:solidFill>
              </a:rPr>
              <a:t>T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.</a:t>
            </a:r>
            <a:r>
              <a:rPr lang="ko-KR" altLang="ko-KR" sz="700" b="1" dirty="0" smtClean="0">
                <a:solidFill>
                  <a:srgbClr val="000000"/>
                </a:solidFill>
              </a:rPr>
              <a:t> </a:t>
            </a:r>
            <a:r>
              <a:rPr lang="ko-KR" altLang="ko-KR" sz="700" b="1" dirty="0">
                <a:solidFill>
                  <a:srgbClr val="000000"/>
                </a:solidFill>
              </a:rPr>
              <a:t>02-2057-5678 </a:t>
            </a:r>
            <a:r>
              <a:rPr lang="en-US" altLang="ko-KR" sz="700" b="1" dirty="0">
                <a:solidFill>
                  <a:srgbClr val="000000"/>
                </a:solidFill>
              </a:rPr>
              <a:t>/</a:t>
            </a:r>
            <a:r>
              <a:rPr lang="ko-KR" altLang="ko-KR" sz="700" b="1" dirty="0" smtClean="0">
                <a:solidFill>
                  <a:srgbClr val="000000"/>
                </a:solidFill>
              </a:rPr>
              <a:t> F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.</a:t>
            </a:r>
            <a:r>
              <a:rPr lang="ko-KR" altLang="ko-KR" sz="700" b="1" dirty="0" smtClean="0">
                <a:solidFill>
                  <a:srgbClr val="000000"/>
                </a:solidFill>
              </a:rPr>
              <a:t>02-6280-7239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 / </a:t>
            </a:r>
            <a:r>
              <a:rPr lang="ko-KR" altLang="ko-KR" sz="700" b="1" dirty="0" smtClean="0">
                <a:solidFill>
                  <a:srgbClr val="000000"/>
                </a:solidFill>
              </a:rPr>
              <a:t>kma19450815@gmail.com</a:t>
            </a:r>
            <a:r>
              <a:rPr lang="en-US" altLang="ko-KR" sz="700" b="1" dirty="0" smtClean="0">
                <a:solidFill>
                  <a:srgbClr val="000000"/>
                </a:solidFill>
              </a:rPr>
              <a:t>)</a:t>
            </a:r>
            <a:endParaRPr lang="ko-KR" altLang="en-US" sz="8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46" y="8153142"/>
            <a:ext cx="1535307" cy="46704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lum/>
          </a:blip>
          <a:srcRect/>
          <a:stretch>
            <a:fillRect/>
          </a:stretch>
        </p:blipFill>
        <p:spPr>
          <a:xfrm>
            <a:off x="4127491" y="8207318"/>
            <a:ext cx="347546" cy="347546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5771"/>
              </p:ext>
            </p:extLst>
          </p:nvPr>
        </p:nvGraphicFramePr>
        <p:xfrm>
          <a:off x="1284232" y="2915816"/>
          <a:ext cx="2902945" cy="446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606">
                  <a:extLst>
                    <a:ext uri="{9D8B030D-6E8A-4147-A177-3AD203B41FA5}">
                      <a16:colId xmlns:a16="http://schemas.microsoft.com/office/drawing/2014/main" val="1464108063"/>
                    </a:ext>
                  </a:extLst>
                </a:gridCol>
                <a:gridCol w="399387">
                  <a:extLst>
                    <a:ext uri="{9D8B030D-6E8A-4147-A177-3AD203B41FA5}">
                      <a16:colId xmlns:a16="http://schemas.microsoft.com/office/drawing/2014/main" val="31924568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158364702"/>
                    </a:ext>
                  </a:extLst>
                </a:gridCol>
                <a:gridCol w="371776">
                  <a:extLst>
                    <a:ext uri="{9D8B030D-6E8A-4147-A177-3AD203B41FA5}">
                      <a16:colId xmlns:a16="http://schemas.microsoft.com/office/drawing/2014/main" val="2164347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64722392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082773187"/>
                    </a:ext>
                  </a:extLst>
                </a:gridCol>
              </a:tblGrid>
              <a:tr h="232746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800" u="none" kern="1200" dirty="0" smtClean="0"/>
                        <a:t>회장단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u="none" kern="1200" dirty="0" smtClean="0"/>
                        <a:t>(    )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800" u="none" kern="1200" dirty="0" err="1" smtClean="0"/>
                        <a:t>이사단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u="none" kern="1200" dirty="0" smtClean="0"/>
                        <a:t>(    )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 latinLnBrk="1"/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668610"/>
                  </a:ext>
                </a:extLst>
              </a:tr>
              <a:tr h="20493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u="none" kern="1200" dirty="0" err="1" smtClean="0"/>
                        <a:t>법인회원</a:t>
                      </a:r>
                      <a:endParaRPr lang="ko-KR" altLang="en-US" sz="7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u="none" kern="1200" dirty="0" smtClean="0"/>
                        <a:t>(    )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u="none" kern="1200" dirty="0" smtClean="0"/>
                        <a:t>개인회원</a:t>
                      </a:r>
                      <a:endParaRPr lang="ko-KR" altLang="en-US" sz="7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u="none" kern="1200" dirty="0" smtClean="0"/>
                        <a:t>(    )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u="none" kern="1200" dirty="0" err="1" smtClean="0"/>
                        <a:t>조찬회원</a:t>
                      </a:r>
                      <a:endParaRPr lang="ko-KR" altLang="en-US" sz="7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u="none" kern="1200" dirty="0" smtClean="0"/>
                        <a:t>(    )</a:t>
                      </a:r>
                      <a:endParaRPr lang="ko-KR" altLang="en-US" sz="800" b="0" i="0" u="non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267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747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158</Words>
  <Application>Microsoft Office PowerPoint</Application>
  <PresentationFormat>화면 슬라이드 쇼(4:3)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돋움</vt:lpstr>
      <vt:lpstr>맑은 고딕</vt:lpstr>
      <vt:lpstr>Arial</vt:lpstr>
      <vt:lpstr>Calibri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김길환</dc:creator>
  <cp:lastModifiedBy>Windows User</cp:lastModifiedBy>
  <cp:revision>24</cp:revision>
  <cp:lastPrinted>2019-01-15T00:02:31Z</cp:lastPrinted>
  <dcterms:created xsi:type="dcterms:W3CDTF">2016-04-18T04:15:36Z</dcterms:created>
  <dcterms:modified xsi:type="dcterms:W3CDTF">2019-01-23T07:40:38Z</dcterms:modified>
</cp:coreProperties>
</file>